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330" r:id="rId2"/>
    <p:sldId id="411" r:id="rId3"/>
    <p:sldId id="412" r:id="rId4"/>
    <p:sldId id="413" r:id="rId5"/>
    <p:sldId id="414" r:id="rId6"/>
    <p:sldId id="468" r:id="rId7"/>
    <p:sldId id="499" r:id="rId8"/>
    <p:sldId id="415" r:id="rId9"/>
    <p:sldId id="416" r:id="rId10"/>
    <p:sldId id="417" r:id="rId11"/>
    <p:sldId id="469" r:id="rId12"/>
    <p:sldId id="41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0" r:id="rId22"/>
    <p:sldId id="431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451" r:id="rId50"/>
    <p:sldId id="520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28" r:id="rId63"/>
    <p:sldId id="529" r:id="rId64"/>
    <p:sldId id="530" r:id="rId65"/>
    <p:sldId id="531" r:id="rId66"/>
    <p:sldId id="532" r:id="rId67"/>
    <p:sldId id="533" r:id="rId68"/>
    <p:sldId id="513" r:id="rId69"/>
    <p:sldId id="458" r:id="rId70"/>
    <p:sldId id="459" r:id="rId71"/>
    <p:sldId id="460" r:id="rId72"/>
    <p:sldId id="526" r:id="rId73"/>
    <p:sldId id="461" r:id="rId74"/>
    <p:sldId id="514" r:id="rId75"/>
    <p:sldId id="462" r:id="rId76"/>
    <p:sldId id="477" r:id="rId77"/>
    <p:sldId id="463" r:id="rId78"/>
    <p:sldId id="527" r:id="rId79"/>
    <p:sldId id="467" r:id="rId80"/>
    <p:sldId id="515" r:id="rId81"/>
    <p:sldId id="488" r:id="rId82"/>
    <p:sldId id="517" r:id="rId8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2" d="100"/>
          <a:sy n="62" d="100"/>
        </p:scale>
        <p:origin x="1420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dirty="0"/>
              <a:t>Process state – running, waiting, etc.</a:t>
            </a:r>
          </a:p>
          <a:p>
            <a:r>
              <a:rPr lang="en-US" altLang="en-US" dirty="0"/>
              <a:t>Program counter – location of next instruction to execute</a:t>
            </a:r>
          </a:p>
          <a:p>
            <a:r>
              <a:rPr lang="en-US" altLang="en-US" dirty="0"/>
              <a:t>CPU registers – contents of all process-centric registers</a:t>
            </a:r>
          </a:p>
          <a:p>
            <a:r>
              <a:rPr lang="en-US" altLang="en-US" dirty="0"/>
              <a:t>CPU scheduling information - priorities, scheduling queue pointers</a:t>
            </a:r>
          </a:p>
          <a:p>
            <a:r>
              <a:rPr lang="en-US" altLang="en-US" dirty="0"/>
              <a:t>Memory-management information – memory allocated to the process</a:t>
            </a:r>
          </a:p>
          <a:p>
            <a:r>
              <a:rPr lang="en-US" altLang="en-US" dirty="0"/>
              <a:t>Accounting information – CPU used, clock time elapsed since start, time limits</a:t>
            </a:r>
          </a:p>
          <a:p>
            <a:r>
              <a:rPr lang="en-US" altLang="en-US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7708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process (also called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8917" y="1233488"/>
            <a:ext cx="816907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solidFill>
                  <a:srgbClr val="FF0000"/>
                </a:solidFill>
                <a:latin typeface="Courier New" panose="02070309020205020404" pitchFamily="49" charset="0"/>
              </a:rPr>
              <a:t>task_struct</a:t>
            </a:r>
            <a:endParaRPr lang="en-US" altLang="en-US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1" y="4061310"/>
            <a:ext cx="5986392" cy="206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018406" cy="4013652"/>
          </a:xfrm>
        </p:spPr>
        <p:txBody>
          <a:bodyPr/>
          <a:lstStyle/>
          <a:p>
            <a:r>
              <a:rPr lang="en-US" altLang="en-US" sz="2400" dirty="0"/>
              <a:t>So far, process has a single thread of execution</a:t>
            </a:r>
          </a:p>
          <a:p>
            <a:r>
              <a:rPr lang="en-US" altLang="en-US" sz="2400" dirty="0"/>
              <a:t>Consider having multiple program counters per process</a:t>
            </a:r>
          </a:p>
          <a:p>
            <a:pPr lvl="1"/>
            <a:r>
              <a:rPr lang="en-US" altLang="en-US" sz="2400" dirty="0"/>
              <a:t>Multiple locations can execute at once</a:t>
            </a:r>
          </a:p>
          <a:p>
            <a:pPr lvl="2"/>
            <a:r>
              <a:rPr lang="en-US" altLang="en-US" sz="2400" dirty="0"/>
              <a:t>Multiple threads of control -&gt;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pPr lvl="1"/>
            <a:r>
              <a:rPr lang="en-US" altLang="en-US" sz="2400" dirty="0"/>
              <a:t>Must then have storage for thread details, multiple program counters in PCB</a:t>
            </a:r>
          </a:p>
          <a:p>
            <a:r>
              <a:rPr lang="en-US" altLang="en-US" sz="2400" dirty="0"/>
              <a:t>Explore in detail in Chapter 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904162" cy="4644385"/>
          </a:xfrm>
        </p:spPr>
        <p:txBody>
          <a:bodyPr/>
          <a:lstStyle/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selects among available processes for next execution on CPU core</a:t>
            </a:r>
          </a:p>
          <a:p>
            <a:r>
              <a:rPr lang="en-US" altLang="en-US" sz="2400" dirty="0"/>
              <a:t>Goal -- Maximize CPU use, quickly switch processes onto CPU core</a:t>
            </a:r>
          </a:p>
          <a:p>
            <a:r>
              <a:rPr lang="en-US" altLang="en-US" sz="2400" dirty="0"/>
              <a:t>Maintains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processes waiting for an event (i.e., I/O)</a:t>
            </a:r>
          </a:p>
          <a:p>
            <a:pPr lvl="1"/>
            <a:r>
              <a:rPr lang="en-US" altLang="en-US" sz="2400" dirty="0"/>
              <a:t>Processes migrate among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3" y="1323080"/>
            <a:ext cx="7417108" cy="44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80488"/>
            <a:ext cx="7503768" cy="43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switches from one process to another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55" y="1625600"/>
            <a:ext cx="6005616" cy="490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D6D988E6-79CD-46F8-B5DC-11784EAE115E}"/>
              </a:ext>
            </a:extLst>
          </p:cNvPr>
          <p:cNvSpPr/>
          <p:nvPr/>
        </p:nvSpPr>
        <p:spPr bwMode="auto">
          <a:xfrm>
            <a:off x="3524036" y="2702103"/>
            <a:ext cx="3061699" cy="11198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F033CAA-F042-4FE3-B647-A6F8A05F6DA5}"/>
              </a:ext>
            </a:extLst>
          </p:cNvPr>
          <p:cNvSpPr/>
          <p:nvPr/>
        </p:nvSpPr>
        <p:spPr bwMode="auto">
          <a:xfrm>
            <a:off x="3524036" y="4991527"/>
            <a:ext cx="3061699" cy="111988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922176" cy="4413494"/>
          </a:xfrm>
        </p:spPr>
        <p:txBody>
          <a:bodyPr/>
          <a:lstStyle/>
          <a:p>
            <a:r>
              <a:rPr lang="en-US" altLang="en-US" sz="2400" dirty="0"/>
              <a:t>When CPU switches to another process, the system must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old process and load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for the new process via a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a process represented in the PCB</a:t>
            </a:r>
          </a:p>
          <a:p>
            <a:r>
              <a:rPr lang="en-US" altLang="en-US" sz="2400" dirty="0"/>
              <a:t>Context-switch time is pure overhead; the system does no useful work while switching</a:t>
            </a:r>
          </a:p>
          <a:p>
            <a:pPr lvl="1"/>
            <a:r>
              <a:rPr lang="en-US" altLang="en-US" sz="2400" dirty="0"/>
              <a:t>The more complex the OS and the PCB </a:t>
            </a:r>
            <a:r>
              <a:rPr lang="en-US" altLang="en-US" sz="2400" dirty="0">
                <a:sym typeface="Wingdings" panose="05000000000000000000" pitchFamily="2" charset="2"/>
              </a:rPr>
              <a:t> the </a:t>
            </a:r>
            <a:r>
              <a:rPr lang="en-US" altLang="en-US" sz="2400" dirty="0"/>
              <a:t>longer the context switch</a:t>
            </a:r>
          </a:p>
          <a:p>
            <a:r>
              <a:rPr lang="en-US" altLang="en-US" sz="2400" dirty="0"/>
              <a:t>Time dependent on hardware support</a:t>
            </a:r>
          </a:p>
          <a:p>
            <a:pPr lvl="1"/>
            <a:r>
              <a:rPr lang="en-US" altLang="en-US" sz="2400" dirty="0"/>
              <a:t>Some hardware provides multiple sets of registers per CPU </a:t>
            </a:r>
            <a:r>
              <a:rPr lang="en-US" altLang="en-US" sz="2400" dirty="0">
                <a:sym typeface="Wingdings" panose="05000000000000000000" pitchFamily="2" charset="2"/>
              </a:rPr>
              <a:t></a:t>
            </a:r>
            <a:r>
              <a:rPr lang="en-US" altLang="en-US" sz="2400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122363"/>
            <a:ext cx="7689351" cy="5124325"/>
          </a:xfrm>
        </p:spPr>
        <p:txBody>
          <a:bodyPr/>
          <a:lstStyle/>
          <a:p>
            <a:r>
              <a:rPr lang="en-US" altLang="en-US" sz="2000" dirty="0"/>
              <a:t>Some mobile systems (e.g., early version of iOS) allow only one process to run, others suspended</a:t>
            </a:r>
          </a:p>
          <a:p>
            <a:r>
              <a:rPr lang="en-US" altLang="en-US" sz="2000" dirty="0"/>
              <a:t>Due to screen real estate, user interface limits, iOS provides</a:t>
            </a:r>
          </a:p>
          <a:p>
            <a:pPr lvl="1"/>
            <a:r>
              <a:rPr lang="en-US" altLang="en-US" sz="2000" dirty="0"/>
              <a:t>Single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sz="2000" dirty="0"/>
              <a:t> process - controlled via user interface</a:t>
            </a:r>
          </a:p>
          <a:p>
            <a:pPr lvl="1"/>
            <a:r>
              <a:rPr lang="en-US" altLang="en-US" sz="2000" dirty="0"/>
              <a:t>Multiple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sz="2000" dirty="0"/>
              <a:t> processes – in memory, running, but not on the display, and with limits</a:t>
            </a:r>
          </a:p>
          <a:p>
            <a:pPr lvl="2"/>
            <a:r>
              <a:rPr lang="en-US" altLang="en-US" sz="2000" dirty="0"/>
              <a:t>Limits include single, short task, receiving notification of events, specific long-running tasks like audio playback</a:t>
            </a:r>
          </a:p>
          <a:p>
            <a:r>
              <a:rPr lang="en-US" altLang="en-US" sz="2000" dirty="0"/>
              <a:t>Android runs foreground and background, with fewer limits</a:t>
            </a:r>
          </a:p>
          <a:p>
            <a:pPr lvl="1"/>
            <a:r>
              <a:rPr lang="en-US" altLang="en-US" sz="2000" dirty="0"/>
              <a:t>Background process uses a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sz="2000" dirty="0"/>
              <a:t> to perform tasks</a:t>
            </a:r>
          </a:p>
          <a:p>
            <a:pPr lvl="2"/>
            <a:r>
              <a:rPr lang="en-US" altLang="en-US" sz="2000" dirty="0"/>
              <a:t>Service can keep running even if background process is suspended</a:t>
            </a:r>
          </a:p>
          <a:p>
            <a:pPr lvl="2"/>
            <a:r>
              <a:rPr lang="en-US" altLang="en-US" sz="2000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sz="2400" dirty="0"/>
              <a:t>System must provide mechanisms for:</a:t>
            </a:r>
          </a:p>
          <a:p>
            <a:pPr lvl="1"/>
            <a:r>
              <a:rPr lang="en-US" altLang="en-US" sz="2400" dirty="0"/>
              <a:t> Process creation</a:t>
            </a:r>
          </a:p>
          <a:p>
            <a:pPr lvl="1"/>
            <a:r>
              <a:rPr lang="en-US" altLang="en-US" sz="2400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sz="2400" dirty="0"/>
              <a:t>Process Concept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Process Scheduling</a:t>
            </a:r>
          </a:p>
          <a:p>
            <a:r>
              <a:rPr lang="en-US" altLang="en-US" sz="2400" dirty="0"/>
              <a:t>Operations on Processes</a:t>
            </a:r>
          </a:p>
          <a:p>
            <a:r>
              <a:rPr lang="en-US" altLang="en-US" sz="2400" dirty="0"/>
              <a:t>Interprocess Communication</a:t>
            </a:r>
          </a:p>
          <a:p>
            <a:pPr lvl="1"/>
            <a:r>
              <a:rPr lang="en-US" altLang="en-US" sz="2400" dirty="0"/>
              <a:t>IPC in Shared-Memory Systems</a:t>
            </a:r>
          </a:p>
          <a:p>
            <a:pPr lvl="1"/>
            <a:r>
              <a:rPr lang="en-US" altLang="en-US" sz="2400" dirty="0"/>
              <a:t>IPC in Message-Passing Systems</a:t>
            </a:r>
          </a:p>
          <a:p>
            <a:pPr lvl="1"/>
            <a:r>
              <a:rPr lang="en-US" altLang="en-US" sz="2400" dirty="0"/>
              <a:t>Examples of IPC Systems</a:t>
            </a:r>
          </a:p>
          <a:p>
            <a:r>
              <a:rPr lang="en-US" altLang="en-US" sz="2400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4" y="1169988"/>
            <a:ext cx="7971873" cy="498462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 create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processes</a:t>
            </a:r>
          </a:p>
          <a:p>
            <a:pPr lvl="1"/>
            <a:r>
              <a:rPr lang="en-US" altLang="en-US" sz="2400" dirty="0"/>
              <a:t>which in turn create other processes, forming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sz="2400" dirty="0"/>
              <a:t> of processes</a:t>
            </a:r>
            <a:endParaRPr lang="en-US" altLang="en-US" sz="1000" dirty="0"/>
          </a:p>
          <a:p>
            <a:r>
              <a:rPr lang="en-US" altLang="en-US" sz="2400" dirty="0"/>
              <a:t>Generally, process identified and managed via a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sz="2400" dirty="0"/>
              <a:t>)</a:t>
            </a:r>
            <a:endParaRPr lang="en-US" altLang="en-US" sz="1000" dirty="0"/>
          </a:p>
          <a:p>
            <a:r>
              <a:rPr lang="en-US" altLang="en-US" sz="2400" dirty="0"/>
              <a:t>Resource sharing options</a:t>
            </a:r>
          </a:p>
          <a:p>
            <a:pPr lvl="1"/>
            <a:r>
              <a:rPr lang="en-US" altLang="en-US" sz="2400" dirty="0"/>
              <a:t>Parent and children share all resources</a:t>
            </a:r>
          </a:p>
          <a:p>
            <a:pPr lvl="1"/>
            <a:r>
              <a:rPr lang="en-US" altLang="en-US" sz="2400" dirty="0"/>
              <a:t>Children share subset of parent</a:t>
            </a:r>
            <a:r>
              <a:rPr lang="ja-JP" altLang="en-US" sz="2400" dirty="0"/>
              <a:t>’</a:t>
            </a:r>
            <a:r>
              <a:rPr lang="en-US" altLang="ja-JP" sz="2400" dirty="0"/>
              <a:t>s resources</a:t>
            </a:r>
          </a:p>
          <a:p>
            <a:pPr lvl="1"/>
            <a:r>
              <a:rPr lang="en-US" altLang="en-US" sz="2400" dirty="0"/>
              <a:t>Parent and child share no resources</a:t>
            </a:r>
            <a:endParaRPr lang="en-US" altLang="en-US" sz="1000" dirty="0"/>
          </a:p>
          <a:p>
            <a:r>
              <a:rPr lang="en-US" altLang="en-US" sz="2400" dirty="0"/>
              <a:t>Execution options</a:t>
            </a:r>
          </a:p>
          <a:p>
            <a:pPr lvl="1"/>
            <a:r>
              <a:rPr lang="en-US" altLang="en-US" sz="2400" dirty="0"/>
              <a:t>Parent and children execute concurrently</a:t>
            </a:r>
          </a:p>
          <a:p>
            <a:pPr lvl="1"/>
            <a:r>
              <a:rPr lang="en-US" altLang="en-US" sz="2400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sz="2000" dirty="0"/>
              <a:t>Address space</a:t>
            </a:r>
          </a:p>
          <a:p>
            <a:pPr lvl="1"/>
            <a:r>
              <a:rPr lang="en-US" altLang="en-US" sz="2000" dirty="0"/>
              <a:t>Child duplicate of parent</a:t>
            </a:r>
          </a:p>
          <a:p>
            <a:pPr lvl="1"/>
            <a:r>
              <a:rPr lang="en-US" altLang="en-US" sz="2000" dirty="0"/>
              <a:t>Child has a program loaded into it</a:t>
            </a:r>
          </a:p>
          <a:p>
            <a:r>
              <a:rPr lang="en-US" altLang="en-US" sz="2000" dirty="0"/>
              <a:t>UNIX example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 </a:t>
            </a:r>
            <a:r>
              <a:rPr lang="en-US" altLang="en-US" sz="2000" dirty="0"/>
              <a:t>to replace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s memory space with a new program</a:t>
            </a:r>
          </a:p>
          <a:p>
            <a:pPr lvl="1"/>
            <a:r>
              <a:rPr lang="en-US" altLang="en-US" sz="2000" dirty="0"/>
              <a:t>Parent process calls </a:t>
            </a:r>
            <a:r>
              <a:rPr lang="en-US" altLang="en-US" sz="2400" b="1" dirty="0"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4721087"/>
            <a:ext cx="7914146" cy="13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C5CCA2E5-596A-490D-BDD6-8FE98B55F0BA}"/>
              </a:ext>
            </a:extLst>
          </p:cNvPr>
          <p:cNvSpPr/>
          <p:nvPr/>
        </p:nvSpPr>
        <p:spPr bwMode="auto">
          <a:xfrm>
            <a:off x="2743200" y="2897312"/>
            <a:ext cx="1623317" cy="19520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3EF696-8B7C-401A-96C5-9DC351F4280A}"/>
              </a:ext>
            </a:extLst>
          </p:cNvPr>
          <p:cNvSpPr/>
          <p:nvPr/>
        </p:nvSpPr>
        <p:spPr bwMode="auto">
          <a:xfrm>
            <a:off x="2743199" y="5172270"/>
            <a:ext cx="1623317" cy="19520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438E86-B202-4C2C-B406-7F7E431BE90E}"/>
              </a:ext>
            </a:extLst>
          </p:cNvPr>
          <p:cNvSpPr/>
          <p:nvPr/>
        </p:nvSpPr>
        <p:spPr bwMode="auto">
          <a:xfrm>
            <a:off x="2743199" y="4364804"/>
            <a:ext cx="3205538" cy="19520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D5D60DE-00DC-4B30-BEB4-419491CEC80F}"/>
              </a:ext>
            </a:extLst>
          </p:cNvPr>
          <p:cNvSpPr/>
          <p:nvPr/>
        </p:nvSpPr>
        <p:spPr bwMode="auto">
          <a:xfrm>
            <a:off x="2804845" y="2796752"/>
            <a:ext cx="1623317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pid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=fork();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50E749-EE1F-4857-A2FE-19F8065BF40A}"/>
              </a:ext>
            </a:extLst>
          </p:cNvPr>
          <p:cNvSpPr/>
          <p:nvPr/>
        </p:nvSpPr>
        <p:spPr bwMode="auto">
          <a:xfrm>
            <a:off x="2743198" y="4344255"/>
            <a:ext cx="3657601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execlp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(“/bin/</a:t>
            </a: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ls”,“ls”,NULL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);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0C68F29-051A-4E67-AC99-9897526A4554}"/>
              </a:ext>
            </a:extLst>
          </p:cNvPr>
          <p:cNvSpPr/>
          <p:nvPr/>
        </p:nvSpPr>
        <p:spPr bwMode="auto">
          <a:xfrm>
            <a:off x="2804844" y="5114690"/>
            <a:ext cx="1623317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wait(NULL);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ED9FBEB-BEA8-45C1-AA30-0B10A9F89B23}"/>
              </a:ext>
            </a:extLst>
          </p:cNvPr>
          <p:cNvSpPr/>
          <p:nvPr/>
        </p:nvSpPr>
        <p:spPr bwMode="auto">
          <a:xfrm>
            <a:off x="6773938" y="2672137"/>
            <a:ext cx="1695423" cy="3385333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if (</a:t>
            </a: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pid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&lt;0)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latin typeface="Verdana" charset="0"/>
              </a:rPr>
              <a:t>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latin typeface="Verdana" charset="0"/>
              </a:rPr>
              <a:t>else </a:t>
            </a:r>
            <a:br>
              <a:rPr lang="en-US" altLang="zh-TW" sz="2000" dirty="0">
                <a:latin typeface="Verdana" charset="0"/>
              </a:rPr>
            </a:br>
            <a:r>
              <a:rPr lang="en-US" altLang="zh-TW" sz="2000" dirty="0">
                <a:latin typeface="Verdana" charset="0"/>
              </a:rPr>
              <a:t>if (</a:t>
            </a:r>
            <a:r>
              <a:rPr lang="en-US" altLang="zh-TW" sz="2000" dirty="0" err="1">
                <a:latin typeface="Verdana" charset="0"/>
              </a:rPr>
              <a:t>pid</a:t>
            </a:r>
            <a:r>
              <a:rPr lang="en-US" altLang="zh-TW" sz="2000" dirty="0">
                <a:latin typeface="Verdana" charset="0"/>
              </a:rPr>
              <a:t>==0)</a:t>
            </a:r>
            <a:br>
              <a:rPr lang="en-US" altLang="zh-TW" sz="2000" dirty="0">
                <a:latin typeface="Verdana" charset="0"/>
              </a:rPr>
            </a:br>
            <a:r>
              <a:rPr lang="en-US" altLang="zh-TW" sz="2000" dirty="0">
                <a:latin typeface="Verdana" charset="0"/>
              </a:rPr>
              <a:t>{</a:t>
            </a:r>
            <a:br>
              <a:rPr lang="en-US" altLang="zh-TW" sz="2000" dirty="0">
                <a:latin typeface="Verdana" charset="0"/>
              </a:rPr>
            </a:br>
            <a:r>
              <a:rPr lang="en-US" altLang="zh-TW" sz="2000" dirty="0">
                <a:latin typeface="Verdana" charset="0"/>
              </a:rPr>
              <a:t>}</a:t>
            </a:r>
            <a:br>
              <a:rPr lang="en-US" altLang="zh-TW" sz="2000" dirty="0">
                <a:latin typeface="Verdana" charset="0"/>
              </a:rPr>
            </a:br>
            <a:r>
              <a:rPr lang="en-US" altLang="zh-TW" sz="2000" dirty="0">
                <a:latin typeface="Verdana" charset="0"/>
              </a:rPr>
              <a:t>else</a:t>
            </a:r>
            <a:br>
              <a:rPr lang="en-US" altLang="zh-TW" sz="2000" dirty="0">
                <a:latin typeface="Verdana" charset="0"/>
              </a:rPr>
            </a:br>
            <a:r>
              <a:rPr lang="en-US" altLang="zh-TW" sz="2000" dirty="0">
                <a:latin typeface="Verdana" charset="0"/>
              </a:rPr>
              <a:t>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}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443046F-2B09-4668-9C08-D88E798E2AFF}"/>
              </a:ext>
            </a:extLst>
          </p:cNvPr>
          <p:cNvSpPr/>
          <p:nvPr/>
        </p:nvSpPr>
        <p:spPr bwMode="auto">
          <a:xfrm>
            <a:off x="821933" y="2858397"/>
            <a:ext cx="2280863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CreateProcess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EFF690-FD17-4EFC-9D96-2D460FED0BF0}"/>
              </a:ext>
            </a:extLst>
          </p:cNvPr>
          <p:cNvSpPr/>
          <p:nvPr/>
        </p:nvSpPr>
        <p:spPr bwMode="auto">
          <a:xfrm>
            <a:off x="821933" y="5184696"/>
            <a:ext cx="3501445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WaitForSingleObject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(…);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866062" cy="4463927"/>
          </a:xfrm>
        </p:spPr>
        <p:txBody>
          <a:bodyPr/>
          <a:lstStyle/>
          <a:p>
            <a:r>
              <a:rPr lang="en-US" altLang="en-US" sz="2000" dirty="0"/>
              <a:t>Process executes last statement and then asks the OS to 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</a:t>
            </a:r>
          </a:p>
          <a:p>
            <a:pPr lvl="1"/>
            <a:r>
              <a:rPr lang="en-US" altLang="en-US" sz="2000" dirty="0"/>
              <a:t>Returns 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resources are released by OS</a:t>
            </a:r>
            <a:endParaRPr lang="en-US" altLang="en-US" sz="2000" dirty="0"/>
          </a:p>
          <a:p>
            <a:r>
              <a:rPr lang="en-US" altLang="en-US" sz="2000" dirty="0"/>
              <a:t>Parent may terminate the execution of children processes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  Some reasons for doing so:</a:t>
            </a:r>
          </a:p>
          <a:p>
            <a:pPr lvl="1"/>
            <a:r>
              <a:rPr lang="en-US" altLang="en-US" sz="2000" dirty="0"/>
              <a:t>Child has exceeded allocated resources</a:t>
            </a:r>
          </a:p>
          <a:p>
            <a:pPr lvl="1"/>
            <a:r>
              <a:rPr lang="en-US" altLang="en-US" sz="2000" dirty="0"/>
              <a:t>Task assigned to child is no longer required</a:t>
            </a:r>
          </a:p>
          <a:p>
            <a:pPr lvl="1"/>
            <a:r>
              <a:rPr lang="en-US" altLang="en-US" sz="2000" dirty="0"/>
              <a:t>The parent is exiting, and the OS does not allow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7" y="781417"/>
            <a:ext cx="7502901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900" dirty="0"/>
          </a:p>
          <a:p>
            <a:r>
              <a:rPr lang="en-US" altLang="en-US" sz="2000" dirty="0"/>
              <a:t>Some OS do not allow child to exist if its parent has terminated</a:t>
            </a:r>
          </a:p>
          <a:p>
            <a:pPr lvl="1"/>
            <a:r>
              <a:rPr lang="en-US" altLang="en-US" sz="2000" dirty="0"/>
              <a:t>If a process terminates, then all its children must also be terminated</a:t>
            </a:r>
          </a:p>
          <a:p>
            <a:pPr lvl="2"/>
            <a:r>
              <a:rPr lang="en-US" altLang="en-US" sz="2000" b="1" dirty="0"/>
              <a:t>cascading termination.  </a:t>
            </a:r>
            <a:r>
              <a:rPr lang="en-US" altLang="en-US" sz="2000" dirty="0"/>
              <a:t>All children, grandchildren, etc.,  are terminated</a:t>
            </a:r>
            <a:endParaRPr lang="en-US" altLang="en-US" sz="2000" b="1" dirty="0"/>
          </a:p>
          <a:p>
            <a:pPr lvl="1"/>
            <a:r>
              <a:rPr lang="en-US" altLang="en-US" sz="2000" dirty="0"/>
              <a:t>The termination is initiated by the OS</a:t>
            </a:r>
            <a:endParaRPr lang="en-US" altLang="en-US" sz="2000" b="1" dirty="0"/>
          </a:p>
          <a:p>
            <a:r>
              <a:rPr lang="en-US" altLang="en-US" sz="2000" dirty="0"/>
              <a:t>The parent process may wait for termination of a child process by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system call. The call returns status information and the pid of the terminated process</a:t>
            </a: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pPr lvl="1"/>
            <a:r>
              <a:rPr lang="en-US" altLang="en-US" sz="2000" dirty="0"/>
              <a:t>If no parent waiting (did not invoke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 process is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pPr lvl="1"/>
            <a:r>
              <a:rPr lang="en-US" altLang="en-US" sz="2000" dirty="0"/>
              <a:t>If parent terminated without invoking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, process is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sz="2400" dirty="0"/>
              <a:t>Mobile OS often have to terminate processes to reclaim system resources such </a:t>
            </a:r>
            <a:r>
              <a:rPr lang="en-US" altLang="en-US" sz="2400"/>
              <a:t>as memory from </a:t>
            </a:r>
            <a:r>
              <a:rPr lang="en-US" altLang="en-US" sz="2400" b="1" dirty="0"/>
              <a:t>most</a:t>
            </a:r>
            <a:r>
              <a:rPr lang="en-US" altLang="en-US" sz="2400" dirty="0"/>
              <a:t> to </a:t>
            </a:r>
            <a:r>
              <a:rPr lang="en-US" altLang="en-US" sz="2400" b="1" dirty="0"/>
              <a:t>least</a:t>
            </a:r>
            <a:r>
              <a:rPr lang="en-US" altLang="en-US" sz="2400" dirty="0"/>
              <a:t> important:</a:t>
            </a:r>
          </a:p>
          <a:p>
            <a:pPr lvl="1"/>
            <a:r>
              <a:rPr lang="en-US" altLang="en-US" sz="2400" dirty="0"/>
              <a:t>Foreground process</a:t>
            </a:r>
          </a:p>
          <a:p>
            <a:pPr lvl="1"/>
            <a:r>
              <a:rPr lang="en-US" altLang="en-US" sz="2400" dirty="0"/>
              <a:t>Visible process</a:t>
            </a:r>
          </a:p>
          <a:p>
            <a:pPr lvl="1"/>
            <a:r>
              <a:rPr lang="en-US" altLang="en-US" sz="2400" dirty="0"/>
              <a:t>Service process</a:t>
            </a:r>
          </a:p>
          <a:p>
            <a:pPr lvl="1"/>
            <a:r>
              <a:rPr lang="en-US" altLang="en-US" sz="2400" dirty="0"/>
              <a:t>Background process</a:t>
            </a:r>
          </a:p>
          <a:p>
            <a:pPr lvl="1"/>
            <a:r>
              <a:rPr lang="en-US" altLang="en-US" sz="2400" dirty="0"/>
              <a:t>Empty process</a:t>
            </a:r>
          </a:p>
          <a:p>
            <a:r>
              <a:rPr lang="en-US" altLang="en-US" sz="2400" dirty="0"/>
              <a:t>Android will begin terminating processes that are least important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sz="2000" dirty="0"/>
              <a:t>Many web browsers ran as single process (some still do)</a:t>
            </a:r>
          </a:p>
          <a:p>
            <a:pPr lvl="1"/>
            <a:r>
              <a:rPr lang="en-US" altLang="en-US" sz="2000" dirty="0"/>
              <a:t>If one web site causes trouble, entire browser can hang or crash</a:t>
            </a:r>
          </a:p>
          <a:p>
            <a:r>
              <a:rPr lang="en-US" altLang="en-US" sz="2000" dirty="0"/>
              <a:t>Google Chrome Browser is </a:t>
            </a:r>
            <a:r>
              <a:rPr lang="en-US" altLang="en-US" sz="2000" dirty="0" err="1"/>
              <a:t>multiprocess</a:t>
            </a:r>
            <a:r>
              <a:rPr lang="en-US" altLang="en-US" sz="2000" dirty="0"/>
              <a:t> with 3 different types of processes: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sz="2000" dirty="0"/>
              <a:t> process manages user interface, disk and network I/O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sz="2000" dirty="0"/>
              <a:t> process renders web pages, deals with HTML, </a:t>
            </a:r>
            <a:r>
              <a:rPr lang="en-US" altLang="en-US" sz="2000" dirty="0" err="1"/>
              <a:t>Javascript</a:t>
            </a:r>
            <a:r>
              <a:rPr lang="en-US" altLang="en-US" sz="2000" dirty="0"/>
              <a:t>. A new renderer created for each website opened</a:t>
            </a:r>
          </a:p>
          <a:p>
            <a:pPr lvl="2"/>
            <a:r>
              <a:rPr lang="en-US" altLang="en-US" sz="2000" dirty="0"/>
              <a:t>Runs in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2000" dirty="0"/>
              <a:t> restricting disk and network I/O, minimizing effect of security exploits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5445888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905404" cy="4530725"/>
          </a:xfrm>
        </p:spPr>
        <p:txBody>
          <a:bodyPr/>
          <a:lstStyle/>
          <a:p>
            <a:r>
              <a:rPr lang="en-US" altLang="en-US" sz="2000" dirty="0"/>
              <a:t>Processes within a system may be </a:t>
            </a:r>
            <a:r>
              <a:rPr lang="en-US" altLang="en-US" sz="2000" b="1" i="1" dirty="0"/>
              <a:t>independent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i="1" dirty="0"/>
              <a:t>cooperating</a:t>
            </a:r>
          </a:p>
          <a:p>
            <a:r>
              <a:rPr lang="en-US" altLang="en-US" sz="2000" dirty="0"/>
              <a:t>Cooperating process can affect or be affected by other processes, including sharing data</a:t>
            </a:r>
          </a:p>
          <a:p>
            <a:r>
              <a:rPr lang="en-US" altLang="en-US" sz="2000" dirty="0"/>
              <a:t>Reasons for cooperating processes:</a:t>
            </a:r>
          </a:p>
          <a:p>
            <a:pPr lvl="1"/>
            <a:r>
              <a:rPr lang="en-US" altLang="en-US" sz="2000" dirty="0"/>
              <a:t>Information sharing</a:t>
            </a:r>
          </a:p>
          <a:p>
            <a:pPr lvl="1"/>
            <a:r>
              <a:rPr lang="en-US" altLang="en-US" sz="2000" dirty="0"/>
              <a:t>Computation speedup</a:t>
            </a:r>
          </a:p>
          <a:p>
            <a:pPr lvl="1"/>
            <a:r>
              <a:rPr lang="en-US" altLang="en-US" sz="2000" dirty="0"/>
              <a:t>Modularity</a:t>
            </a:r>
          </a:p>
          <a:p>
            <a:pPr lvl="1"/>
            <a:r>
              <a:rPr lang="en-US" altLang="en-US" sz="2000" dirty="0"/>
              <a:t>Convenience	</a:t>
            </a:r>
          </a:p>
          <a:p>
            <a:r>
              <a:rPr lang="en-US" altLang="en-US" sz="2000" dirty="0"/>
              <a:t>Cooperating processes need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Two models of IPC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sz="2000" dirty="0"/>
              <a:t>Identify the separate components of a process and illustrate how they are </a:t>
            </a:r>
            <a:r>
              <a:rPr lang="en-US" altLang="en-US" sz="2000" dirty="0">
                <a:solidFill>
                  <a:srgbClr val="0000FF"/>
                </a:solidFill>
              </a:rPr>
              <a:t>represented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scheduled</a:t>
            </a:r>
            <a:r>
              <a:rPr lang="en-US" altLang="en-US" sz="2000" dirty="0"/>
              <a:t> in an OS</a:t>
            </a:r>
          </a:p>
          <a:p>
            <a:r>
              <a:rPr lang="en-US" altLang="en-US" sz="2000" dirty="0"/>
              <a:t>Describe how processes are created and terminated in an operating system, including developing programs using the appropriate system calls that perform these operations</a:t>
            </a:r>
          </a:p>
          <a:p>
            <a:r>
              <a:rPr lang="en-US" altLang="en-US" sz="2000" dirty="0"/>
              <a:t>Describe and contrast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 using </a:t>
            </a:r>
            <a:r>
              <a:rPr lang="en-US" altLang="en-US" sz="2000" dirty="0">
                <a:solidFill>
                  <a:srgbClr val="0000FF"/>
                </a:solidFill>
              </a:rPr>
              <a:t>shared memory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message passing</a:t>
            </a:r>
            <a:endParaRPr lang="en-US" altLang="en-US" sz="2000" dirty="0"/>
          </a:p>
          <a:p>
            <a:r>
              <a:rPr lang="en-US" altLang="en-US" sz="2000" dirty="0"/>
              <a:t>Design programs that use pipes and POSIX shared memory to perform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</a:t>
            </a:r>
          </a:p>
          <a:p>
            <a:r>
              <a:rPr lang="en-US" altLang="en-US" sz="2000" dirty="0"/>
              <a:t>Describe client-server communication using sockets and remote procedure calls</a:t>
            </a:r>
          </a:p>
          <a:p>
            <a:r>
              <a:rPr lang="en-US" altLang="en-US" sz="2000" dirty="0"/>
              <a:t>Design kernel modules that interact with the Linux OS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(a) Shared memory  		(b) Message passing </a:t>
            </a:r>
            <a:r>
              <a:rPr kumimoji="0" lang="en-US" altLang="en-US" sz="20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sz="2000" dirty="0"/>
              <a:t>Paradigm for cooperating processes:</a:t>
            </a:r>
          </a:p>
          <a:p>
            <a:pPr lvl="1"/>
            <a:r>
              <a:rPr lang="en-US" altLang="en-US" sz="2000" i="1" dirty="0"/>
              <a:t>producer</a:t>
            </a:r>
            <a:r>
              <a:rPr lang="en-US" altLang="en-US" sz="2000" dirty="0"/>
              <a:t> process produces information that is consumed by a </a:t>
            </a:r>
            <a:r>
              <a:rPr lang="en-US" altLang="en-US" sz="2000" i="1" dirty="0"/>
              <a:t>consumer</a:t>
            </a:r>
            <a:r>
              <a:rPr lang="en-US" altLang="en-US" sz="2000" dirty="0"/>
              <a:t> process</a:t>
            </a:r>
          </a:p>
          <a:p>
            <a:r>
              <a:rPr lang="en-US" altLang="en-US" sz="2000" dirty="0"/>
              <a:t>Two variations: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places no practical limit on the size of the buffer:</a:t>
            </a:r>
          </a:p>
          <a:p>
            <a:pPr lvl="2"/>
            <a:r>
              <a:rPr lang="en-US" altLang="en-US" sz="2000" dirty="0"/>
              <a:t>Producer never waits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assumes that there is a fixed buffer size</a:t>
            </a:r>
          </a:p>
          <a:p>
            <a:pPr lvl="2"/>
            <a:r>
              <a:rPr lang="en-US" altLang="en-US" sz="2000" dirty="0"/>
              <a:t>Producer must wait if all buffers are full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communication is under the control of the </a:t>
            </a:r>
            <a:r>
              <a:rPr lang="en-US" altLang="en-US" sz="2400" dirty="0">
                <a:solidFill>
                  <a:srgbClr val="0000FF"/>
                </a:solidFill>
              </a:rPr>
              <a:t>user processes </a:t>
            </a:r>
            <a:r>
              <a:rPr lang="en-US" altLang="en-US" sz="2400" dirty="0"/>
              <a:t>not the OS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Major issue is to provide mechanism that will allow the user processes to synchronize their actions when they access shared memory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Synchronization is discussed in great details in Chapters 6 &amp; 7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sz="2000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typedef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in = 0;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out = 0;</a:t>
            </a:r>
          </a:p>
          <a:p>
            <a:pPr marL="1598613" lvl="3">
              <a:buFontTx/>
              <a:buNone/>
            </a:pPr>
            <a:endParaRPr lang="en-US" altLang="en-US" sz="2000" dirty="0"/>
          </a:p>
          <a:p>
            <a:r>
              <a:rPr lang="en-US" altLang="en-US" sz="2000" dirty="0"/>
              <a:t>Solution is correct, but can only use </a:t>
            </a:r>
            <a:r>
              <a:rPr lang="en-US" altLang="en-US" sz="2000" b="1" dirty="0">
                <a:latin typeface="Courier New" panose="02070309020205020404" pitchFamily="49" charset="0"/>
              </a:rPr>
              <a:t>BUFFER_SIZE-1</a:t>
            </a:r>
            <a:r>
              <a:rPr lang="en-US" altLang="en-US" sz="2000" dirty="0"/>
              <a:t> elements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item </a:t>
            </a:r>
            <a:r>
              <a:rPr lang="en-US" altLang="en-US" sz="20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dirty="0">
                <a:latin typeface="Courier New" panose="02070309020205020404" pitchFamily="49" charset="0"/>
              </a:rPr>
              <a:t>; 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0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dirty="0">
                <a:latin typeface="Courier New" panose="02070309020205020404" pitchFamily="49" charset="0"/>
              </a:rPr>
              <a:t>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while (</a:t>
            </a: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((in + 1) % BUFFER_SIZE) == out</a:t>
            </a:r>
            <a:r>
              <a:rPr lang="en-US" altLang="en-US" sz="2000" dirty="0">
                <a:latin typeface="Courier New" panose="02070309020205020404" pitchFamily="49" charset="0"/>
              </a:rPr>
              <a:t>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buffer[in] = </a:t>
            </a:r>
            <a:r>
              <a:rPr lang="en-US" altLang="en-US" sz="20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}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2" y="1219200"/>
            <a:ext cx="7075137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item </a:t>
            </a:r>
            <a:r>
              <a:rPr lang="en-US" altLang="en-US" sz="20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dirty="0">
                <a:latin typeface="Courier New" panose="02070309020205020404" pitchFamily="49" charset="0"/>
              </a:rPr>
              <a:t>; 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	while (</a:t>
            </a: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in == out</a:t>
            </a:r>
            <a:r>
              <a:rPr lang="en-US" altLang="en-US" sz="2000" dirty="0">
                <a:latin typeface="Courier New" panose="02070309020205020404" pitchFamily="49" charset="0"/>
              </a:rPr>
              <a:t>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	; /* do nothing */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0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dirty="0">
                <a:latin typeface="Courier New" panose="02070309020205020404" pitchFamily="49" charset="0"/>
              </a:rPr>
              <a:t>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599734" cy="4762529"/>
          </a:xfrm>
        </p:spPr>
        <p:txBody>
          <a:bodyPr/>
          <a:lstStyle/>
          <a:p>
            <a:r>
              <a:rPr lang="en-US" altLang="en-US" sz="2400" dirty="0"/>
              <a:t>Suppose that we wanted to provide a solution to the consumer-producer problem that fills </a:t>
            </a:r>
            <a:r>
              <a:rPr lang="en-US" altLang="en-US" sz="2400" b="1" dirty="0">
                <a:solidFill>
                  <a:srgbClr val="000000"/>
                </a:solidFill>
              </a:rPr>
              <a:t>all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the buffers</a:t>
            </a:r>
          </a:p>
          <a:p>
            <a:r>
              <a:rPr lang="en-US" altLang="en-US" sz="2400" dirty="0"/>
              <a:t>We can do so by having an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that keeps track of the number of full buffers </a:t>
            </a:r>
          </a:p>
          <a:p>
            <a:pPr lvl="1"/>
            <a:r>
              <a:rPr lang="en-US" altLang="en-US" sz="2400" dirty="0"/>
              <a:t>Initially,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>
                <a:latin typeface="Courier" pitchFamily="-84" charset="0"/>
              </a:rPr>
              <a:t> </a:t>
            </a:r>
            <a:r>
              <a:rPr lang="en-US" altLang="en-US" sz="2400" dirty="0"/>
              <a:t>is set to 0</a:t>
            </a:r>
          </a:p>
          <a:p>
            <a:pPr lvl="1"/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incremented by the producer after it produces a new buffer</a:t>
            </a:r>
          </a:p>
          <a:p>
            <a:pPr lvl="1"/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decremented by the consumer after it consumes a buffer</a:t>
            </a:r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658" y="1258888"/>
            <a:ext cx="8065968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400" dirty="0">
                <a:latin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buffer[in] =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272" y="1262063"/>
            <a:ext cx="8346150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out = (out + 1) % BUFFER_SIZE; 	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counter--;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An OS executes a variety of programs that run as a process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dirty="0"/>
              <a:t> – a program in execution; process execution must progress in sequential fashion. No parallel execution of instructions of a single process</a:t>
            </a:r>
          </a:p>
          <a:p>
            <a:r>
              <a:rPr lang="en-US" altLang="en-US" sz="2000" dirty="0"/>
              <a:t>Multiple parts</a:t>
            </a:r>
          </a:p>
          <a:p>
            <a:pPr lvl="1"/>
            <a:r>
              <a:rPr lang="en-US" altLang="en-US" sz="2000" dirty="0"/>
              <a:t>The program code, also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sz="2000" dirty="0"/>
              <a:t>Current activity including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sz="2000" dirty="0"/>
              <a:t>, processor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registers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global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75273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+mn-ea"/>
                <a:ea typeface="+mn-ea"/>
              </a:rPr>
              <a:t>Question – why was there no race condition in the first solution where at most (N 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+mn-ea"/>
                <a:ea typeface="+mn-ea"/>
              </a:rPr>
              <a:t>More in Chapter 6</a:t>
            </a: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01738"/>
            <a:ext cx="7115175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processes </a:t>
            </a:r>
            <a:r>
              <a:rPr lang="en-US" altLang="en-US" sz="2000" i="1" dirty="0"/>
              <a:t>P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Establish a </a:t>
            </a:r>
            <a:r>
              <a:rPr lang="en-US" altLang="en-US" sz="2000" b="1" i="1" dirty="0"/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link</a:t>
            </a:r>
            <a:r>
              <a:rPr lang="en-US" altLang="en-US" sz="2000" b="1" dirty="0"/>
              <a:t> </a:t>
            </a:r>
            <a:r>
              <a:rPr lang="en-US" altLang="en-US" sz="20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Implementation issues:</a:t>
            </a:r>
          </a:p>
          <a:p>
            <a:pPr lvl="1"/>
            <a:r>
              <a:rPr lang="en-US" altLang="en-US" sz="2000" dirty="0"/>
              <a:t>How are links established?</a:t>
            </a:r>
          </a:p>
          <a:p>
            <a:pPr lvl="1"/>
            <a:r>
              <a:rPr lang="en-US" altLang="en-US" sz="2000" dirty="0"/>
              <a:t>Can a link be associated with more than two processes?</a:t>
            </a:r>
          </a:p>
          <a:p>
            <a:pPr lvl="1"/>
            <a:r>
              <a:rPr lang="en-US" altLang="en-US" sz="2000" dirty="0"/>
              <a:t>How many links can there be between every pair of communicating processes?</a:t>
            </a:r>
          </a:p>
          <a:p>
            <a:pPr lvl="1"/>
            <a:r>
              <a:rPr lang="en-US" altLang="en-US" sz="2000" dirty="0"/>
              <a:t>What is the capacity of a link?</a:t>
            </a:r>
          </a:p>
          <a:p>
            <a:pPr lvl="1"/>
            <a:r>
              <a:rPr lang="en-US" altLang="en-US" sz="2000" dirty="0"/>
              <a:t>Is the size of a message that the link can accommodate fixed or variable?</a:t>
            </a:r>
          </a:p>
          <a:p>
            <a:pPr lvl="1"/>
            <a:r>
              <a:rPr lang="en-US" altLang="en-US" sz="2000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Automatic or explicit buffering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 sz="2400" dirty="0"/>
              <a:t>Messages are directed and received from mailboxes (also referred to as ports)</a:t>
            </a:r>
          </a:p>
          <a:p>
            <a:pPr lvl="1"/>
            <a:r>
              <a:rPr lang="en-US" altLang="en-US" sz="2400" dirty="0"/>
              <a:t>Each mailbox has a unique id</a:t>
            </a:r>
          </a:p>
          <a:p>
            <a:pPr lvl="1"/>
            <a:r>
              <a:rPr lang="en-US" altLang="en-US" sz="2400" dirty="0"/>
              <a:t>Processes can communicate only if they share a mailbox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 established only if processes share a common mailbox</a:t>
            </a:r>
          </a:p>
          <a:p>
            <a:pPr lvl="1"/>
            <a:r>
              <a:rPr lang="en-US" altLang="en-US" sz="2400" dirty="0"/>
              <a:t>A link may be associated with many processes</a:t>
            </a:r>
          </a:p>
          <a:p>
            <a:pPr lvl="1"/>
            <a:r>
              <a:rPr lang="en-US" altLang="en-US" sz="2400" dirty="0"/>
              <a:t>Each pair of processes may share several communication links</a:t>
            </a:r>
          </a:p>
          <a:p>
            <a:pPr lvl="1"/>
            <a:r>
              <a:rPr lang="en-US" altLang="en-US" sz="2400" dirty="0"/>
              <a:t>Link may be unidirectional or bi-directional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Delete a mailbox</a:t>
            </a:r>
          </a:p>
          <a:p>
            <a:r>
              <a:rPr lang="en-US" altLang="en-US" sz="2400" dirty="0"/>
              <a:t>Primitives are defined as: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7784272" cy="4530725"/>
          </a:xfrm>
        </p:spPr>
        <p:txBody>
          <a:bodyPr/>
          <a:lstStyle/>
          <a:p>
            <a:r>
              <a:rPr lang="en-US" altLang="en-US" sz="2400" dirty="0"/>
              <a:t>Mailbox sharing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,</a:t>
            </a:r>
            <a:r>
              <a:rPr lang="en-US" altLang="en-US" sz="2400" dirty="0"/>
              <a:t> 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share mailbox A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, sends;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receive</a:t>
            </a:r>
          </a:p>
          <a:p>
            <a:pPr lvl="1"/>
            <a:r>
              <a:rPr lang="en-US" altLang="en-US" sz="2400" dirty="0"/>
              <a:t>Who gets the message?</a:t>
            </a:r>
          </a:p>
          <a:p>
            <a:r>
              <a:rPr lang="en-US" altLang="en-US" sz="2400" dirty="0"/>
              <a:t>Solutions</a:t>
            </a:r>
          </a:p>
          <a:p>
            <a:pPr lvl="1"/>
            <a:r>
              <a:rPr lang="en-US" altLang="en-US" sz="2400" dirty="0"/>
              <a:t>Allow a link to be associated with at most two processes</a:t>
            </a:r>
          </a:p>
          <a:p>
            <a:pPr lvl="1"/>
            <a:r>
              <a:rPr lang="en-US" altLang="en-US" sz="2400" dirty="0"/>
              <a:t>Allow only one process at a time to execute a receive operation</a:t>
            </a:r>
          </a:p>
          <a:p>
            <a:pPr lvl="1"/>
            <a:r>
              <a:rPr lang="en-US" altLang="en-US" sz="2400" dirty="0"/>
              <a:t>Allow the system to select arbitrarily the receiver.  Sender is notified who the receiver was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 sz="2400" dirty="0"/>
              <a:t>Queue of messages attached to the link</a:t>
            </a:r>
          </a:p>
          <a:p>
            <a:r>
              <a:rPr lang="en-US" altLang="en-US" sz="2400" dirty="0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1.</a:t>
            </a:r>
            <a:r>
              <a:rPr lang="en-US" altLang="en-US" sz="2400" dirty="0"/>
              <a:t>	Zero capacity – no messages are queued on a link</a:t>
            </a:r>
            <a:br>
              <a:rPr lang="en-US" altLang="en-US" sz="2400" dirty="0"/>
            </a:br>
            <a:r>
              <a:rPr lang="en-US" altLang="en-US" sz="2400" dirty="0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2.</a:t>
            </a:r>
            <a:r>
              <a:rPr lang="en-US" altLang="en-US" sz="2400" dirty="0"/>
              <a:t>	Bounded capacity – finite length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messages</a:t>
            </a:r>
            <a:br>
              <a:rPr lang="en-US" altLang="en-US" sz="2400" dirty="0"/>
            </a:br>
            <a:r>
              <a:rPr lang="en-US" altLang="en-US" sz="2400" dirty="0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3.</a:t>
            </a:r>
            <a:r>
              <a:rPr lang="en-US" altLang="en-US" sz="2400" dirty="0"/>
              <a:t>	Unbounded capacity – infinite length </a:t>
            </a:r>
            <a:br>
              <a:rPr lang="en-US" altLang="en-US" sz="2400" dirty="0"/>
            </a:br>
            <a:r>
              <a:rPr lang="en-US" altLang="en-US" sz="2400" dirty="0"/>
              <a:t>Sender never waits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41" y="1203811"/>
            <a:ext cx="3108118" cy="49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49" y="1127125"/>
            <a:ext cx="7271449" cy="4530725"/>
          </a:xfrm>
        </p:spPr>
        <p:txBody>
          <a:bodyPr/>
          <a:lstStyle/>
          <a:p>
            <a:r>
              <a:rPr lang="en-US" altLang="en-US" sz="2000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           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}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/>
              <a:t>            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kumimoji="0" lang="en-US" alt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20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sz="2400" dirty="0"/>
              <a:t>POSIX Shared Memory</a:t>
            </a:r>
          </a:p>
          <a:p>
            <a:pPr lvl="1"/>
            <a:r>
              <a:rPr lang="en-US" altLang="en-US" sz="2400" dirty="0"/>
              <a:t>Process first creates shared memory segment</a:t>
            </a:r>
            <a:br>
              <a:rPr lang="en-US" altLang="en-US" sz="2400" dirty="0"/>
            </a:b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2"/>
            <a:r>
              <a:rPr lang="en-US" altLang="en-US" sz="2400" dirty="0"/>
              <a:t>Also used to open an existing segment</a:t>
            </a:r>
          </a:p>
          <a:p>
            <a:pPr lvl="1"/>
            <a:r>
              <a:rPr lang="en-US" altLang="en-US" sz="2400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           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ftruncate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/>
              <a:t>to memory-map a file pointer to the shared memory object</a:t>
            </a:r>
          </a:p>
          <a:p>
            <a:pPr lvl="1"/>
            <a:r>
              <a:rPr lang="en-US" altLang="en-US" sz="2400" dirty="0"/>
              <a:t>Reading and writing to shared memory is done by using the pointer returned by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0514388-98E0-485A-854D-A01FE5AEC756}"/>
              </a:ext>
            </a:extLst>
          </p:cNvPr>
          <p:cNvSpPr/>
          <p:nvPr/>
        </p:nvSpPr>
        <p:spPr bwMode="auto">
          <a:xfrm>
            <a:off x="534255" y="3821709"/>
            <a:ext cx="1777430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shm_open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4B8B69-8585-4411-9696-971C34EC772B}"/>
              </a:ext>
            </a:extLst>
          </p:cNvPr>
          <p:cNvSpPr/>
          <p:nvPr/>
        </p:nvSpPr>
        <p:spPr bwMode="auto">
          <a:xfrm>
            <a:off x="534256" y="4752762"/>
            <a:ext cx="1777430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ftruncate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46C312-A323-4DF4-8972-A7AAFCE604DC}"/>
              </a:ext>
            </a:extLst>
          </p:cNvPr>
          <p:cNvSpPr/>
          <p:nvPr/>
        </p:nvSpPr>
        <p:spPr bwMode="auto">
          <a:xfrm>
            <a:off x="534255" y="5523197"/>
            <a:ext cx="1623317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mmap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82723F9D-E369-48E0-9DB7-0E818A24FF9A}"/>
              </a:ext>
            </a:extLst>
          </p:cNvPr>
          <p:cNvSpPr/>
          <p:nvPr/>
        </p:nvSpPr>
        <p:spPr bwMode="auto">
          <a:xfrm>
            <a:off x="534255" y="3821709"/>
            <a:ext cx="1777430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shm_open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1906EF6-0F14-42C6-AC90-AABB67C01BE3}"/>
              </a:ext>
            </a:extLst>
          </p:cNvPr>
          <p:cNvSpPr/>
          <p:nvPr/>
        </p:nvSpPr>
        <p:spPr bwMode="auto">
          <a:xfrm>
            <a:off x="534256" y="4752762"/>
            <a:ext cx="1777430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sz="2000" dirty="0" err="1">
                <a:latin typeface="Verdana" charset="0"/>
              </a:rPr>
              <a:t>mmap</a:t>
            </a:r>
            <a:r>
              <a:rPr lang="en-US" altLang="zh-TW" sz="2000" dirty="0">
                <a:latin typeface="Verdana" charset="0"/>
              </a:rPr>
              <a:t>(…)</a:t>
            </a:r>
            <a:endParaRPr lang="zh-TW" altLang="en-US" sz="2000" dirty="0"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03CF692-91E6-4FEC-89B4-2D4E8AC26173}"/>
              </a:ext>
            </a:extLst>
          </p:cNvPr>
          <p:cNvSpPr/>
          <p:nvPr/>
        </p:nvSpPr>
        <p:spPr bwMode="auto">
          <a:xfrm>
            <a:off x="534255" y="5523197"/>
            <a:ext cx="2034284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shm_unlink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sz="2000" dirty="0"/>
              <a:t>Mach communication is message based</a:t>
            </a:r>
          </a:p>
          <a:p>
            <a:pPr lvl="1"/>
            <a:r>
              <a:rPr lang="en-US" altLang="en-US" sz="2000" dirty="0"/>
              <a:t>Even system calls are messages</a:t>
            </a:r>
          </a:p>
          <a:p>
            <a:pPr lvl="1"/>
            <a:r>
              <a:rPr lang="en-US" altLang="en-US" sz="2000" dirty="0"/>
              <a:t>Each task gets two ports at creation  - Kernel and Notify</a:t>
            </a:r>
          </a:p>
          <a:p>
            <a:pPr lvl="1"/>
            <a:r>
              <a:rPr lang="en-US" altLang="en-US" sz="2000" dirty="0"/>
              <a:t>Messages are sent and received using 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sz="2000" b="1" dirty="0">
                <a:latin typeface="Courier New" panose="02070309020205020404" pitchFamily="49" charset="0"/>
              </a:rPr>
              <a:t>() </a:t>
            </a:r>
            <a:r>
              <a:rPr lang="en-US" altLang="en-US" sz="2000" dirty="0"/>
              <a:t>function</a:t>
            </a:r>
          </a:p>
          <a:p>
            <a:pPr lvl="1"/>
            <a:r>
              <a:rPr lang="en-US" altLang="en-US" sz="2000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    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sz="2000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sz="2000" dirty="0"/>
              <a:t>Send and receive are flexible; for example four options if mailbox full:</a:t>
            </a:r>
          </a:p>
          <a:p>
            <a:pPr lvl="2"/>
            <a:r>
              <a:rPr lang="en-US" altLang="en-US" sz="2000" dirty="0"/>
              <a:t>Wait indefinitely</a:t>
            </a:r>
          </a:p>
          <a:p>
            <a:pPr lvl="2"/>
            <a:r>
              <a:rPr lang="en-US" altLang="en-US" sz="2000" dirty="0"/>
              <a:t>Wait at most n milliseconds</a:t>
            </a:r>
          </a:p>
          <a:p>
            <a:pPr lvl="2"/>
            <a:r>
              <a:rPr lang="en-US" altLang="en-US" sz="2000" dirty="0"/>
              <a:t>Return immediately</a:t>
            </a:r>
          </a:p>
          <a:p>
            <a:pPr lvl="2"/>
            <a:r>
              <a:rPr lang="en-US" altLang="en-US" sz="2000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401" y="1404097"/>
            <a:ext cx="493974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Courier New" panose="02070309020205020404" pitchFamily="49" charset="0"/>
              </a:rPr>
              <a:t>#include&lt;</a:t>
            </a:r>
            <a:r>
              <a:rPr kumimoji="0" lang="en-US" altLang="en-US" sz="2000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dirty="0">
                <a:latin typeface="Courier New" panose="02070309020205020404" pitchFamily="49" charset="0"/>
              </a:rPr>
              <a:t>/</a:t>
            </a:r>
            <a:r>
              <a:rPr kumimoji="0" lang="en-US" altLang="en-US" sz="2000" dirty="0" err="1">
                <a:latin typeface="Courier New" panose="02070309020205020404" pitchFamily="49" charset="0"/>
              </a:rPr>
              <a:t>mach.h</a:t>
            </a:r>
            <a:r>
              <a:rPr kumimoji="0" lang="en-US" altLang="en-US" sz="2000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 err="1">
                <a:latin typeface="Courier New" panose="02070309020205020404" pitchFamily="49" charset="0"/>
              </a:rPr>
              <a:t>struct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message </a:t>
            </a:r>
            <a:r>
              <a:rPr kumimoji="0" lang="en-US" altLang="en-US" sz="1600" dirty="0">
                <a:latin typeface="Courier New" panose="02070309020205020404" pitchFamily="49" charset="0"/>
              </a:rPr>
              <a:t>{</a:t>
            </a:r>
            <a:br>
              <a:rPr kumimoji="0" lang="en-US" altLang="en-US" sz="1600" dirty="0">
                <a:latin typeface="Courier New" panose="02070309020205020404" pitchFamily="49" charset="0"/>
              </a:rPr>
            </a:br>
            <a:r>
              <a:rPr kumimoji="0" lang="en-US" altLang="en-US" sz="1600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dirty="0" err="1">
                <a:latin typeface="Courier New" panose="02070309020205020404" pitchFamily="49" charset="0"/>
              </a:rPr>
              <a:t>int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dirty="0">
                <a:latin typeface="Courier New" panose="02070309020205020404" pitchFamily="49" charset="0"/>
              </a:rPr>
              <a:t>}</a:t>
            </a:r>
            <a:r>
              <a:rPr kumimoji="0" lang="en-US" altLang="en-US" sz="2000" dirty="0">
                <a:latin typeface="Courier New" panose="02070309020205020404" pitchFamily="49" charset="0"/>
              </a:rPr>
              <a:t>;</a:t>
            </a:r>
            <a:br>
              <a:rPr kumimoji="0" lang="en-US" altLang="en-US" sz="2000" dirty="0">
                <a:latin typeface="Courier New" panose="02070309020205020404" pitchFamily="49" charset="0"/>
              </a:rPr>
            </a:br>
            <a:br>
              <a:rPr kumimoji="0" lang="en-US" altLang="en-US" sz="2000" dirty="0">
                <a:latin typeface="Courier New" panose="02070309020205020404" pitchFamily="49" charset="0"/>
              </a:rPr>
            </a:br>
            <a:r>
              <a:rPr kumimoji="0" lang="en-US" altLang="en-US" sz="2000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port t server;</a:t>
            </a:r>
            <a:br>
              <a:rPr kumimoji="0" lang="en-US" altLang="en-US" dirty="0">
                <a:latin typeface="Courier New" panose="02070309020205020404" pitchFamily="49" charset="0"/>
              </a:rPr>
            </a:br>
            <a:endParaRPr kumimoji="0" lang="en-US" altLang="en-US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7667763" cy="4530725"/>
          </a:xfrm>
        </p:spPr>
        <p:txBody>
          <a:bodyPr/>
          <a:lstStyle/>
          <a:p>
            <a:r>
              <a:rPr lang="en-US" altLang="en-US" sz="2000" dirty="0"/>
              <a:t>Message-passing centric via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sz="2000" b="1" dirty="0">
                <a:solidFill>
                  <a:srgbClr val="000000"/>
                </a:solidFill>
              </a:rPr>
              <a:t>)</a:t>
            </a:r>
            <a:r>
              <a:rPr lang="en-US" altLang="en-US" sz="2000" dirty="0"/>
              <a:t> facility</a:t>
            </a:r>
          </a:p>
          <a:p>
            <a:pPr lvl="1"/>
            <a:r>
              <a:rPr lang="en-US" altLang="en-US" sz="2000" dirty="0"/>
              <a:t>Only works between processes on the same system</a:t>
            </a:r>
          </a:p>
          <a:p>
            <a:pPr lvl="1"/>
            <a:r>
              <a:rPr lang="en-US" altLang="en-US" sz="2000" dirty="0"/>
              <a:t>Uses ports (like mailboxes) to establish and maintain communication channels</a:t>
            </a:r>
          </a:p>
          <a:p>
            <a:pPr lvl="1"/>
            <a:r>
              <a:rPr lang="en-US" altLang="en-US" sz="2000" dirty="0"/>
              <a:t>Communication works as follows:</a:t>
            </a:r>
          </a:p>
          <a:p>
            <a:pPr lvl="2"/>
            <a:r>
              <a:rPr lang="en-US" altLang="en-US" sz="2000" dirty="0"/>
              <a:t>The client opens a handle to the subsystem’</a:t>
            </a:r>
            <a:r>
              <a:rPr lang="en-US" altLang="ja-JP" sz="2000" dirty="0"/>
              <a:t>s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sz="2000" dirty="0"/>
              <a:t> object</a:t>
            </a:r>
          </a:p>
          <a:p>
            <a:pPr lvl="2"/>
            <a:r>
              <a:rPr lang="en-US" altLang="en-US" sz="2000" dirty="0"/>
              <a:t>The client sends a connection request</a:t>
            </a:r>
          </a:p>
          <a:p>
            <a:pPr lvl="2"/>
            <a:r>
              <a:rPr lang="en-US" altLang="en-US" sz="2000" dirty="0"/>
              <a:t>The server creates two private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and returns the handle to one of them to the client</a:t>
            </a:r>
          </a:p>
          <a:p>
            <a:pPr lvl="2"/>
            <a:r>
              <a:rPr lang="en-US" altLang="en-US" sz="2000" dirty="0"/>
              <a:t>The client and server use the corresponding port handle to send messages or callbacks and to listen for replies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654511" cy="4595132"/>
          </a:xfrm>
        </p:spPr>
        <p:txBody>
          <a:bodyPr/>
          <a:lstStyle/>
          <a:p>
            <a:r>
              <a:rPr lang="en-US" altLang="en-US" sz="2400" dirty="0"/>
              <a:t>Program is </a:t>
            </a:r>
            <a:r>
              <a:rPr lang="en-US" altLang="en-US" sz="2400" b="1" dirty="0"/>
              <a:t>passive</a:t>
            </a:r>
            <a:r>
              <a:rPr lang="en-US" altLang="en-US" sz="2400" dirty="0"/>
              <a:t> entity stored on disk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sz="2400" dirty="0"/>
              <a:t>); process is </a:t>
            </a:r>
            <a:r>
              <a:rPr lang="en-US" altLang="en-US" sz="2400" b="1" dirty="0"/>
              <a:t>active</a:t>
            </a:r>
            <a:r>
              <a:rPr lang="en-US" altLang="en-US" sz="2400" b="1" i="1" dirty="0"/>
              <a:t> </a:t>
            </a:r>
          </a:p>
          <a:p>
            <a:pPr lvl="1"/>
            <a:r>
              <a:rPr lang="en-US" altLang="en-US" sz="2400" dirty="0"/>
              <a:t>Program becomes process when an executable file is loaded into memory</a:t>
            </a:r>
          </a:p>
          <a:p>
            <a:pPr lvl="1"/>
            <a:r>
              <a:rPr lang="en-US" altLang="en-US" sz="2400" dirty="0"/>
              <a:t>Execution of program started via GUI mouse clicks, command line entry of its name, etc.</a:t>
            </a:r>
          </a:p>
          <a:p>
            <a:r>
              <a:rPr lang="en-US" altLang="en-US" sz="2400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sz="2000" dirty="0"/>
              <a:t>Acts as a conduit allowing two processes to communicate</a:t>
            </a:r>
          </a:p>
          <a:p>
            <a:r>
              <a:rPr lang="en-US" altLang="en-US" sz="2000" dirty="0"/>
              <a:t>Issues:</a:t>
            </a:r>
          </a:p>
          <a:p>
            <a:pPr lvl="1"/>
            <a:r>
              <a:rPr lang="en-US" altLang="en-US" sz="2000" dirty="0"/>
              <a:t>Is communication unidirectional or bidirectional?</a:t>
            </a:r>
          </a:p>
          <a:p>
            <a:pPr lvl="1"/>
            <a:r>
              <a:rPr lang="en-US" altLang="en-US" sz="2000" dirty="0"/>
              <a:t>In the case of two-way communication, is it half or full-duplex?</a:t>
            </a:r>
          </a:p>
          <a:p>
            <a:pPr lvl="1"/>
            <a:r>
              <a:rPr lang="en-US" altLang="en-US" sz="2000" dirty="0"/>
              <a:t>Must there exist a relationship (i.e., </a:t>
            </a:r>
            <a:r>
              <a:rPr lang="en-US" altLang="en-US" sz="2000" b="1" i="1" dirty="0"/>
              <a:t>parent-child</a:t>
            </a:r>
            <a:r>
              <a:rPr lang="en-US" altLang="en-US" sz="2000" dirty="0"/>
              <a:t>) between the communicating processes?</a:t>
            </a:r>
          </a:p>
          <a:p>
            <a:pPr lvl="1"/>
            <a:r>
              <a:rPr lang="en-US" altLang="en-US" sz="2000" dirty="0"/>
              <a:t>Can the pipes be used over a network?</a:t>
            </a:r>
          </a:p>
          <a:p>
            <a:r>
              <a:rPr lang="en-US" altLang="en-US" sz="2000" b="1" dirty="0"/>
              <a:t>Ordinary pipes </a:t>
            </a:r>
            <a:r>
              <a:rPr lang="en-US" altLang="en-US" sz="2000" dirty="0"/>
              <a:t>– cannot be accessed  from outside the process that created it. Typically, a parent process creates a pipe and uses it to communicate with a child process that it created</a:t>
            </a:r>
          </a:p>
          <a:p>
            <a:r>
              <a:rPr lang="en-US" altLang="en-US" sz="2000" b="1" dirty="0"/>
              <a:t>Named pipes </a:t>
            </a:r>
            <a:r>
              <a:rPr lang="en-US" altLang="en-US" sz="2000" dirty="0"/>
              <a:t>– can be accessed without a parent-child relationship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sz="2000" dirty="0"/>
              <a:t>Ordinary Pipes</a:t>
            </a:r>
            <a:r>
              <a:rPr lang="en-US" altLang="en-US" sz="2000" b="1" dirty="0"/>
              <a:t> </a:t>
            </a:r>
            <a:r>
              <a:rPr lang="en-US" altLang="en-US" sz="2000" dirty="0"/>
              <a:t>allow communication in standard producer-consumer style</a:t>
            </a:r>
          </a:p>
          <a:p>
            <a:r>
              <a:rPr lang="en-US" altLang="en-US" sz="2000" dirty="0"/>
              <a:t>Producer writes to one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Consumer reads from the other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Ordinary pipes are therefore unidirectional</a:t>
            </a:r>
          </a:p>
          <a:p>
            <a:r>
              <a:rPr lang="en-US" altLang="en-US" sz="2000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027556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Pipes in UNIX and Windows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Ordinary Pipes in UNIX </a:t>
            </a:r>
          </a:p>
          <a:p>
            <a:pPr lvl="1"/>
            <a:r>
              <a:rPr lang="en-US" altLang="zh-TW" dirty="0"/>
              <a:t>fork(), read(), write</a:t>
            </a:r>
            <a:r>
              <a:rPr lang="en-US" altLang="zh-TW"/>
              <a:t>(), wait(), close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/>
              <a:t>(See Fig. 3.25 &amp; 3.26)</a:t>
            </a:r>
          </a:p>
          <a:p>
            <a:r>
              <a:rPr lang="en-US" altLang="zh-TW" dirty="0"/>
              <a:t>Windows anonymous pipe – parent &amp; child process </a:t>
            </a:r>
          </a:p>
          <a:p>
            <a:pPr lvl="1"/>
            <a:r>
              <a:rPr lang="en-US" altLang="zh-TW" dirty="0" err="1"/>
              <a:t>CreateProcess</a:t>
            </a:r>
            <a:r>
              <a:rPr lang="en-US" altLang="zh-TW" dirty="0"/>
              <a:t>(), </a:t>
            </a:r>
            <a:r>
              <a:rPr lang="en-US" altLang="zh-TW" dirty="0" err="1"/>
              <a:t>WriteFile</a:t>
            </a:r>
            <a:r>
              <a:rPr lang="en-US" altLang="zh-TW" dirty="0"/>
              <a:t>(), </a:t>
            </a:r>
            <a:r>
              <a:rPr lang="en-US" altLang="zh-TW" dirty="0" err="1"/>
              <a:t>ReadFile</a:t>
            </a:r>
            <a:r>
              <a:rPr lang="en-US" altLang="zh-TW" dirty="0"/>
              <a:t>(), </a:t>
            </a:r>
            <a:r>
              <a:rPr lang="en-US" altLang="zh-TW" dirty="0" err="1"/>
              <a:t>WaitForSingleObject</a:t>
            </a:r>
            <a:r>
              <a:rPr lang="en-US" altLang="zh-TW" dirty="0"/>
              <a:t>(), </a:t>
            </a:r>
            <a:r>
              <a:rPr lang="en-US" altLang="zh-TW" dirty="0" err="1"/>
              <a:t>CloseHandle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/>
              <a:t>(See Fig. 3.27, 3.28, &amp; 3.29)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81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737" y="1527767"/>
            <a:ext cx="4243500" cy="3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4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326" y="1233488"/>
            <a:ext cx="3338322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9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087" y="1755100"/>
            <a:ext cx="4222800" cy="3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2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66" y="1233488"/>
            <a:ext cx="314904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7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375" y="1233488"/>
            <a:ext cx="573622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3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 sz="2400" dirty="0"/>
              <a:t>Named Pipes are more powerful than ordinary pipes</a:t>
            </a:r>
          </a:p>
          <a:p>
            <a:r>
              <a:rPr lang="en-US" altLang="en-US" sz="2400" dirty="0"/>
              <a:t>Communication is bidirectional</a:t>
            </a:r>
          </a:p>
          <a:p>
            <a:r>
              <a:rPr lang="en-US" altLang="en-US" sz="2400" dirty="0"/>
              <a:t>No parent-child relationship is necessary between the communicating processes</a:t>
            </a:r>
          </a:p>
          <a:p>
            <a:r>
              <a:rPr lang="en-US" altLang="en-US" sz="2400" dirty="0"/>
              <a:t>Several processes can use the named pipe for communication</a:t>
            </a:r>
          </a:p>
          <a:p>
            <a:r>
              <a:rPr lang="en-US" altLang="en-US" sz="2400" dirty="0"/>
              <a:t>Provided on both UNIX and Windows systems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 sz="2400" dirty="0"/>
              <a:t>Sockets</a:t>
            </a:r>
          </a:p>
          <a:p>
            <a:r>
              <a:rPr lang="en-US" altLang="en-US" sz="2400" dirty="0"/>
              <a:t>Remote Procedure Calls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9" y="1440415"/>
            <a:ext cx="8328290" cy="39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defined as an endpoint for communication</a:t>
            </a:r>
            <a:endParaRPr lang="en-US" altLang="en-US" sz="1000" dirty="0"/>
          </a:p>
          <a:p>
            <a:r>
              <a:rPr lang="en-US" altLang="en-US" sz="2400" dirty="0"/>
              <a:t>Concatenation of IP address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400" dirty="0"/>
              <a:t> – a number included at start of message packet to differentiate network services on a host</a:t>
            </a:r>
            <a:endParaRPr lang="en-US" altLang="en-US" sz="1000" dirty="0"/>
          </a:p>
          <a:p>
            <a:r>
              <a:rPr lang="en-US" altLang="en-US" sz="2400" dirty="0"/>
              <a:t>The socket </a:t>
            </a:r>
            <a:r>
              <a:rPr lang="en-US" altLang="en-US" sz="2400" b="1" dirty="0"/>
              <a:t>161.25.19.8:1625</a:t>
            </a:r>
            <a:r>
              <a:rPr lang="en-US" altLang="en-US" sz="2400" dirty="0"/>
              <a:t> refers to port </a:t>
            </a:r>
            <a:r>
              <a:rPr lang="en-US" altLang="en-US" sz="2400" b="1" dirty="0"/>
              <a:t>1625</a:t>
            </a:r>
            <a:r>
              <a:rPr lang="en-US" altLang="en-US" sz="2400" dirty="0"/>
              <a:t> on host </a:t>
            </a:r>
            <a:r>
              <a:rPr lang="en-US" altLang="en-US" sz="2400" b="1" dirty="0"/>
              <a:t>161.25.19.8</a:t>
            </a:r>
            <a:endParaRPr lang="en-US" altLang="en-US" sz="1000" b="1" dirty="0"/>
          </a:p>
          <a:p>
            <a:r>
              <a:rPr lang="en-US" altLang="en-US" sz="2400" dirty="0"/>
              <a:t>Communication consists between a pair of sockets</a:t>
            </a:r>
            <a:endParaRPr lang="en-US" altLang="en-US" sz="1000" dirty="0"/>
          </a:p>
          <a:p>
            <a:r>
              <a:rPr lang="en-US" altLang="en-US" sz="2400" dirty="0"/>
              <a:t>All ports below 1024 are </a:t>
            </a:r>
            <a:r>
              <a:rPr lang="en-US" altLang="en-US" sz="2400" b="1" i="1" dirty="0"/>
              <a:t>well known</a:t>
            </a:r>
            <a:r>
              <a:rPr lang="en-US" altLang="en-US" sz="2400" dirty="0"/>
              <a:t>, used for standard services</a:t>
            </a:r>
            <a:endParaRPr lang="en-US" altLang="en-US" sz="1000" dirty="0"/>
          </a:p>
          <a:p>
            <a:r>
              <a:rPr lang="en-US" altLang="en-US" sz="2400" dirty="0"/>
              <a:t>Special IP address 127.0.0.1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sz="2400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>
          <a:xfrm>
            <a:off x="2095166" y="894522"/>
            <a:ext cx="4801268" cy="596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Berkeley Socket API (in C)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 Example of TCP Socket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575" y="1650184"/>
            <a:ext cx="4532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[Source: https://en.wikipedia.org/wiki/Berkeley_sockets]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8899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sz="2000" dirty="0"/>
              <a:t>Three types of sockets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sz="2000" dirty="0"/>
              <a:t> class – data can be sent to multiple recipients</a:t>
            </a:r>
          </a:p>
          <a:p>
            <a:r>
              <a:rPr lang="en-US" altLang="en-US" sz="2000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8033578" cy="4867275"/>
          </a:xfrm>
        </p:spPr>
        <p:txBody>
          <a:bodyPr/>
          <a:lstStyle/>
          <a:p>
            <a:r>
              <a:rPr lang="en-US" altLang="en-US" sz="2400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sz="2400" dirty="0"/>
              <a:t>Again uses ports for service differentiation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sz="2400" dirty="0"/>
              <a:t> – client-side proxy for the actual procedure on the server</a:t>
            </a:r>
          </a:p>
          <a:p>
            <a:r>
              <a:rPr lang="en-US" altLang="en-US" sz="2400" dirty="0"/>
              <a:t>The client-side stub locates the server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sz="2400" dirty="0"/>
              <a:t> the parameters</a:t>
            </a:r>
          </a:p>
          <a:p>
            <a:r>
              <a:rPr lang="en-US" altLang="en-US" sz="2400" dirty="0"/>
              <a:t>The server-side stub receives this message, unpacks the marshalled parameters, and performs the procedure on the server</a:t>
            </a:r>
          </a:p>
          <a:p>
            <a:r>
              <a:rPr lang="en-US" altLang="en-US" sz="2400" dirty="0"/>
              <a:t>On Windows, stub code compile from specification written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Data representation handled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sz="2400" dirty="0"/>
              <a:t>) format to account for different architectures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sz="2400" dirty="0"/>
              <a:t>Remote communication has more failure scenarios than local</a:t>
            </a:r>
          </a:p>
          <a:p>
            <a:pPr lvl="1"/>
            <a:r>
              <a:rPr lang="en-US" altLang="en-US" sz="2400" dirty="0"/>
              <a:t>Messages can be delivered </a:t>
            </a:r>
            <a:r>
              <a:rPr lang="en-US" altLang="en-US" sz="2400" b="1" i="1" dirty="0"/>
              <a:t>exactly once </a:t>
            </a:r>
            <a:r>
              <a:rPr lang="en-US" altLang="en-US" sz="2400" dirty="0"/>
              <a:t>rather than </a:t>
            </a:r>
            <a:r>
              <a:rPr lang="en-US" altLang="en-US" sz="2400" b="1" i="1" dirty="0"/>
              <a:t>at most once</a:t>
            </a:r>
          </a:p>
          <a:p>
            <a:r>
              <a:rPr lang="en-US" altLang="en-US" sz="2400" dirty="0"/>
              <a:t>OS typically provides a rendezvous (or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sz="2400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3935896" y="2474843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3916017" y="3819938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7036904" y="1113183"/>
            <a:ext cx="1759226" cy="1083365"/>
          </a:xfrm>
          <a:prstGeom prst="wedgeRoundRectCallout">
            <a:avLst>
              <a:gd name="adj1" fmla="val -91267"/>
              <a:gd name="adj2" fmla="val 64068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</a:rPr>
              <a:t>Portmapper</a:t>
            </a:r>
            <a:r>
              <a:rPr lang="en-US" altLang="zh-TW" dirty="0">
                <a:solidFill>
                  <a:srgbClr val="FF0000"/>
                </a:solidFill>
              </a:rPr>
              <a:t> (or </a:t>
            </a:r>
            <a:r>
              <a:rPr lang="en-US" altLang="zh-TW" dirty="0" err="1">
                <a:solidFill>
                  <a:srgbClr val="FF0000"/>
                </a:solidFill>
              </a:rPr>
              <a:t>rpcbind</a:t>
            </a:r>
            <a:r>
              <a:rPr lang="en-US" altLang="zh-TW" dirty="0">
                <a:solidFill>
                  <a:srgbClr val="FF0000"/>
                </a:solidFill>
              </a:rPr>
              <a:t>): port 111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 Flow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Check RFC 5531 for more details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5" y="1658955"/>
            <a:ext cx="5804450" cy="4537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2827" y="6163244"/>
            <a:ext cx="76730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[Source: https://www.ibm.com/support/knowledgecenter/en/ssw_aix_71/commprogramming/rpc_mod.html]</a:t>
            </a:r>
            <a:endParaRPr lang="zh-TW" altLang="en-US" sz="1100" dirty="0"/>
          </a:p>
        </p:txBody>
      </p:sp>
      <p:cxnSp>
        <p:nvCxnSpPr>
          <p:cNvPr id="6" name="直線接點 5"/>
          <p:cNvCxnSpPr/>
          <p:nvPr/>
        </p:nvCxnSpPr>
        <p:spPr bwMode="auto">
          <a:xfrm flipV="1">
            <a:off x="549965" y="3091622"/>
            <a:ext cx="7891670" cy="99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3671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691507" cy="3254375"/>
          </a:xfrm>
        </p:spPr>
        <p:txBody>
          <a:bodyPr/>
          <a:lstStyle/>
          <a:p>
            <a:r>
              <a:rPr lang="en-US" altLang="en-US" sz="2400" dirty="0"/>
              <a:t>As a process executes, it changes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sz="2400" b="1" dirty="0"/>
              <a:t>New</a:t>
            </a:r>
            <a:r>
              <a:rPr lang="en-US" altLang="en-US" sz="2400" dirty="0"/>
              <a:t>:  The process is being created</a:t>
            </a:r>
          </a:p>
          <a:p>
            <a:pPr lvl="1"/>
            <a:r>
              <a:rPr lang="en-US" altLang="en-US" sz="2400" b="1" dirty="0"/>
              <a:t>Running</a:t>
            </a:r>
            <a:r>
              <a:rPr lang="en-US" altLang="en-US" sz="2400" dirty="0"/>
              <a:t>:  Instructions are being executed</a:t>
            </a:r>
          </a:p>
          <a:p>
            <a:pPr lvl="1"/>
            <a:r>
              <a:rPr lang="en-US" altLang="en-US" sz="2400" b="1" dirty="0"/>
              <a:t>Waiting</a:t>
            </a:r>
            <a:r>
              <a:rPr lang="en-US" altLang="en-US" sz="2400" dirty="0"/>
              <a:t>:  The process is waiting for some event to occur</a:t>
            </a:r>
          </a:p>
          <a:p>
            <a:pPr lvl="1"/>
            <a:r>
              <a:rPr lang="en-US" altLang="en-US" sz="2400" b="1" dirty="0"/>
              <a:t>Ready</a:t>
            </a:r>
            <a:r>
              <a:rPr lang="en-US" altLang="en-US" sz="2400" dirty="0"/>
              <a:t>:  The process is waiting to be assigned to a processor</a:t>
            </a:r>
          </a:p>
          <a:p>
            <a:pPr lvl="1"/>
            <a:r>
              <a:rPr lang="en-US" altLang="en-US" sz="2400" b="1" dirty="0"/>
              <a:t>Terminated</a:t>
            </a:r>
            <a:r>
              <a:rPr lang="en-US" altLang="en-US" sz="2400" dirty="0"/>
              <a:t>:  The process has finished execution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" y="1997765"/>
            <a:ext cx="8253354" cy="32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16772</TotalTime>
  <Words>3958</Words>
  <Application>Microsoft Office PowerPoint</Application>
  <PresentationFormat>如螢幕大小 (4:3)</PresentationFormat>
  <Paragraphs>507</Paragraphs>
  <Slides>82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3" baseType="lpstr">
      <vt:lpstr>Courier</vt:lpstr>
      <vt:lpstr>Monaco</vt:lpstr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in Memory</vt:lpstr>
      <vt:lpstr>Process Concept (Cont.)</vt:lpstr>
      <vt:lpstr>Memory Layout of a C Program</vt:lpstr>
      <vt:lpstr>Process State</vt:lpstr>
      <vt:lpstr>Diagram of Process State</vt:lpstr>
      <vt:lpstr>Process Control Block (PCB)</vt:lpstr>
      <vt:lpstr>Process Representation in Linux</vt:lpstr>
      <vt:lpstr>Threads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A Tree of Processes in Linux</vt:lpstr>
      <vt:lpstr>Process Creation (Cont.)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Buffering</vt:lpstr>
      <vt:lpstr>Producer-Consumer: Message Passing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Examples of Pipes in UNIX and Windows</vt:lpstr>
      <vt:lpstr>PowerPoint 簡報</vt:lpstr>
      <vt:lpstr>PowerPoint 簡報</vt:lpstr>
      <vt:lpstr>PowerPoint 簡報</vt:lpstr>
      <vt:lpstr>PowerPoint 簡報</vt:lpstr>
      <vt:lpstr>PowerPoint 簡報</vt:lpstr>
      <vt:lpstr>Named Pipes</vt:lpstr>
      <vt:lpstr>Communications in Client-Server Systems</vt:lpstr>
      <vt:lpstr>Sockets</vt:lpstr>
      <vt:lpstr>Socket Communication</vt:lpstr>
      <vt:lpstr>Berkeley Socket API (in C)</vt:lpstr>
      <vt:lpstr>Sockets in Java</vt:lpstr>
      <vt:lpstr>Sockets in Java</vt:lpstr>
      <vt:lpstr>Remote Procedure Calls</vt:lpstr>
      <vt:lpstr>Remote Procedure Calls (Cont.)</vt:lpstr>
      <vt:lpstr>Execution of RPC</vt:lpstr>
      <vt:lpstr>RPC Flow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382</cp:revision>
  <cp:lastPrinted>2013-10-02T18:16:40Z</cp:lastPrinted>
  <dcterms:created xsi:type="dcterms:W3CDTF">2011-01-13T23:43:38Z</dcterms:created>
  <dcterms:modified xsi:type="dcterms:W3CDTF">2025-02-27T11:12:45Z</dcterms:modified>
</cp:coreProperties>
</file>